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3" r:id="rId4"/>
    <p:sldId id="264" r:id="rId5"/>
    <p:sldId id="265" r:id="rId6"/>
    <p:sldId id="256" r:id="rId7"/>
    <p:sldId id="258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28600"/>
            <a:ext cx="7772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MTT </a:t>
            </a:r>
            <a:r>
              <a:rPr lang="en-US" sz="4800" dirty="0" smtClean="0"/>
              <a:t>cell </a:t>
            </a:r>
            <a:r>
              <a:rPr lang="en-US" sz="4800" dirty="0"/>
              <a:t>proliferation </a:t>
            </a:r>
            <a:r>
              <a:rPr lang="en-US" sz="4800" dirty="0" smtClean="0"/>
              <a:t>assay</a:t>
            </a:r>
          </a:p>
          <a:p>
            <a:r>
              <a:rPr lang="en-US" sz="2000" dirty="0"/>
              <a:t>3-(4,5-dimethylthiazol-2-yl)-2,5-diphenyltetrazolium bromide to its insoluble </a:t>
            </a:r>
            <a:r>
              <a:rPr lang="en-US" sz="2000"/>
              <a:t>formazan</a:t>
            </a:r>
            <a:endParaRPr lang="en-US" sz="2000" dirty="0"/>
          </a:p>
        </p:txBody>
      </p:sp>
      <p:pic>
        <p:nvPicPr>
          <p:cNvPr id="1026" name="Picture 2" descr="C:\Users\Mustaf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327" y="2133600"/>
            <a:ext cx="7221003" cy="306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836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066800"/>
            <a:ext cx="6096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Applications</a:t>
            </a:r>
            <a:r>
              <a:rPr lang="en-US" sz="4000" dirty="0" smtClean="0"/>
              <a:t>:</a:t>
            </a:r>
          </a:p>
          <a:p>
            <a:endParaRPr lang="en-US" sz="4000" dirty="0"/>
          </a:p>
          <a:p>
            <a:pPr marL="571500" indent="-571500">
              <a:buFont typeface="Wingdings" pitchFamily="2" charset="2"/>
              <a:buChar char="v"/>
            </a:pPr>
            <a:r>
              <a:rPr lang="en-US" sz="4000" dirty="0" smtClean="0"/>
              <a:t>Cell </a:t>
            </a:r>
            <a:r>
              <a:rPr lang="en-US" sz="4000" dirty="0"/>
              <a:t>proliferation assays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4000" dirty="0" smtClean="0"/>
              <a:t>Cytotoxicity </a:t>
            </a:r>
            <a:r>
              <a:rPr lang="en-US" sz="4000" dirty="0"/>
              <a:t>analysis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4000" dirty="0" smtClean="0"/>
              <a:t>Apoptosis </a:t>
            </a:r>
            <a:r>
              <a:rPr lang="en-US" sz="4000" dirty="0"/>
              <a:t>screening</a:t>
            </a:r>
          </a:p>
        </p:txBody>
      </p:sp>
    </p:spTree>
    <p:extLst>
      <p:ext uri="{BB962C8B-B14F-4D97-AF65-F5344CB8AC3E}">
        <p14:creationId xmlns:p14="http://schemas.microsoft.com/office/powerpoint/2010/main" val="19114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458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smtClean="0">
                <a:solidFill>
                  <a:srgbClr val="FF0000"/>
                </a:solidFill>
              </a:rPr>
              <a:t>Equipment </a:t>
            </a:r>
            <a:r>
              <a:rPr lang="en-US" sz="2800" dirty="0">
                <a:solidFill>
                  <a:srgbClr val="FF0000"/>
                </a:solidFill>
              </a:rPr>
              <a:t>and </a:t>
            </a:r>
            <a:r>
              <a:rPr lang="en-US" sz="2800" dirty="0" smtClean="0">
                <a:solidFill>
                  <a:srgbClr val="FF0000"/>
                </a:solidFill>
              </a:rPr>
              <a:t>Materials Required</a:t>
            </a:r>
          </a:p>
          <a:p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/>
              <a:t>Microtiter</a:t>
            </a:r>
            <a:r>
              <a:rPr lang="en-US" sz="2800" dirty="0"/>
              <a:t> plate reader with 650- and </a:t>
            </a:r>
            <a:r>
              <a:rPr lang="en-US" sz="2800" dirty="0" smtClean="0"/>
              <a:t>570-nm filters</a:t>
            </a: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/>
              <a:t>Microtiter</a:t>
            </a:r>
            <a:r>
              <a:rPr lang="en-US" sz="2800" dirty="0"/>
              <a:t> plate (flat-bottomed</a:t>
            </a:r>
            <a:r>
              <a:rPr lang="en-US" sz="2800" dirty="0" smtClean="0"/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Inverted microscope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Sterile tubes (5 mL)</a:t>
            </a: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Multi-channel pipette </a:t>
            </a: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Serological pipettes</a:t>
            </a: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37°C </a:t>
            </a:r>
            <a:r>
              <a:rPr lang="en-US" sz="2800" dirty="0" smtClean="0"/>
              <a:t>incubator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Sterile </a:t>
            </a:r>
            <a:r>
              <a:rPr lang="en-US" sz="2800" dirty="0"/>
              <a:t>pipette </a:t>
            </a:r>
            <a:r>
              <a:rPr lang="en-US" sz="2800" dirty="0" smtClean="0"/>
              <a:t>tips</a:t>
            </a: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Laminar flow hood</a:t>
            </a:r>
          </a:p>
        </p:txBody>
      </p:sp>
    </p:spTree>
    <p:extLst>
      <p:ext uri="{BB962C8B-B14F-4D97-AF65-F5344CB8AC3E}">
        <p14:creationId xmlns:p14="http://schemas.microsoft.com/office/powerpoint/2010/main" val="1952043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1673" y="76200"/>
            <a:ext cx="89154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Step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Action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 Harvest suspension cells by centrifugation. Adherent cells should be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released from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their substrate by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trypsinization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or scraping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Resuspend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cells at 1 x 106 per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 Prepare serial dilutions of cells in culture medium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1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 106 to 1 x 103 cells per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 Plate out, in triplicate, 100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μL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the dilutions into wells of 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microtiter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plate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5 Include three control wells of medium alone to provide the blanks for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absorbance readings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 Incubate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cells under conditions appropriate for the cell line for 6 to 48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hours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(to recover from handling). The time required will vary but 12 hours to overnight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sufficient for most cell types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7-  Add 10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μL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MTT Reagent to each well, including controls.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8-  Return plate to cell culture incubator for 2 to 4 hours.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855" y="30480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9-  </a:t>
            </a:r>
            <a:r>
              <a:rPr lang="en-US" dirty="0">
                <a:solidFill>
                  <a:prstClr val="black"/>
                </a:solidFill>
              </a:rPr>
              <a:t>Periodically view the cells under an inverted microscope for presence of intracellular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punctate purple precipitate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10-  </a:t>
            </a:r>
            <a:r>
              <a:rPr lang="en-US" dirty="0">
                <a:solidFill>
                  <a:prstClr val="black"/>
                </a:solidFill>
              </a:rPr>
              <a:t>When the purple precipitate is clearly visible under the microscope add 100 </a:t>
            </a:r>
            <a:r>
              <a:rPr lang="en-US" dirty="0" err="1" smtClean="0">
                <a:solidFill>
                  <a:prstClr val="black"/>
                </a:solidFill>
              </a:rPr>
              <a:t>μL</a:t>
            </a:r>
            <a:r>
              <a:rPr lang="en-US" dirty="0">
                <a:solidFill>
                  <a:prstClr val="black"/>
                </a:solidFill>
              </a:rPr>
              <a:t> DMSO Dimethyl </a:t>
            </a:r>
            <a:r>
              <a:rPr lang="en-US" dirty="0" err="1">
                <a:solidFill>
                  <a:prstClr val="black"/>
                </a:solidFill>
              </a:rPr>
              <a:t>sulfoxide</a:t>
            </a:r>
            <a:r>
              <a:rPr lang="en-US" dirty="0">
                <a:solidFill>
                  <a:prstClr val="black"/>
                </a:solidFill>
              </a:rPr>
              <a:t> into each well to dissolve the </a:t>
            </a:r>
            <a:r>
              <a:rPr lang="en-US" dirty="0" err="1">
                <a:solidFill>
                  <a:prstClr val="black"/>
                </a:solidFill>
              </a:rPr>
              <a:t>formazan</a:t>
            </a:r>
            <a:r>
              <a:rPr lang="en-US" dirty="0">
                <a:solidFill>
                  <a:prstClr val="black"/>
                </a:solidFill>
              </a:rPr>
              <a:t> by pipetting up and down several </a:t>
            </a:r>
            <a:r>
              <a:rPr lang="en-US" dirty="0" smtClean="0">
                <a:solidFill>
                  <a:prstClr val="black"/>
                </a:solidFill>
              </a:rPr>
              <a:t>times </a:t>
            </a:r>
            <a:r>
              <a:rPr lang="en-US" dirty="0" smtClean="0">
                <a:solidFill>
                  <a:prstClr val="black"/>
                </a:solidFill>
              </a:rPr>
              <a:t>gently</a:t>
            </a:r>
            <a:r>
              <a:rPr lang="en-US" dirty="0">
                <a:solidFill>
                  <a:prstClr val="black"/>
                </a:solidFill>
              </a:rPr>
              <a:t>; do not </a:t>
            </a:r>
            <a:r>
              <a:rPr lang="en-US" dirty="0" smtClean="0">
                <a:solidFill>
                  <a:prstClr val="black"/>
                </a:solidFill>
              </a:rPr>
              <a:t>shake,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including controls. </a:t>
            </a:r>
            <a:endParaRPr lang="en-US" dirty="0" smtClean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11-  </a:t>
            </a:r>
            <a:r>
              <a:rPr lang="en-US" dirty="0">
                <a:solidFill>
                  <a:prstClr val="black"/>
                </a:solidFill>
              </a:rPr>
              <a:t>Leave plate with cover in the dark for 2 to 4 hours or overnight at room temperature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12- Remove </a:t>
            </a:r>
            <a:r>
              <a:rPr lang="en-US" dirty="0">
                <a:solidFill>
                  <a:prstClr val="black"/>
                </a:solidFill>
              </a:rPr>
              <a:t>plate cover and measure the absorbance in each well, including the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blanks, at 570 nm in a </a:t>
            </a:r>
            <a:r>
              <a:rPr lang="en-US" dirty="0" err="1">
                <a:solidFill>
                  <a:prstClr val="black"/>
                </a:solidFill>
              </a:rPr>
              <a:t>microtiter</a:t>
            </a:r>
            <a:r>
              <a:rPr lang="en-US" dirty="0">
                <a:solidFill>
                  <a:prstClr val="black"/>
                </a:solidFill>
              </a:rPr>
              <a:t> plate reader. [</a:t>
            </a:r>
            <a:r>
              <a:rPr lang="en-US" dirty="0" err="1">
                <a:solidFill>
                  <a:prstClr val="black"/>
                </a:solidFill>
              </a:rPr>
              <a:t>Absorbances</a:t>
            </a:r>
            <a:r>
              <a:rPr lang="en-US" dirty="0">
                <a:solidFill>
                  <a:prstClr val="black"/>
                </a:solidFill>
              </a:rPr>
              <a:t> can be read with any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filter in the wavelength range of 550 - 600 nm. The reference wavelength should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be higher than 650 nm. The blanks should give values close to zero (+/- 0.1).]</a:t>
            </a:r>
          </a:p>
          <a:p>
            <a:pPr lvl="0"/>
            <a:endParaRPr lang="en-US" dirty="0" smtClean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13-  </a:t>
            </a:r>
            <a:r>
              <a:rPr lang="en-US" dirty="0">
                <a:solidFill>
                  <a:prstClr val="black"/>
                </a:solidFill>
              </a:rPr>
              <a:t>If the readings are low return the plate to the dark for longer incubation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14- Determine </a:t>
            </a:r>
            <a:r>
              <a:rPr lang="en-US" dirty="0">
                <a:solidFill>
                  <a:prstClr val="black"/>
                </a:solidFill>
              </a:rPr>
              <a:t>the average values from triplicate readings and subtract the average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value for the blank. Plot absorbance against number of cells/</a:t>
            </a:r>
            <a:r>
              <a:rPr lang="en-US" dirty="0" err="1">
                <a:solidFill>
                  <a:prstClr val="black"/>
                </a:solidFill>
              </a:rPr>
              <a:t>mL.</a:t>
            </a:r>
            <a:r>
              <a:rPr lang="en-US" dirty="0">
                <a:solidFill>
                  <a:prstClr val="black"/>
                </a:solidFill>
              </a:rPr>
              <a:t> The number of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cells to use in your assay should lie within the linear portion of the plot and yield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an absorbance of 0.75 - 1.25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372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839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MTT assay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2800" dirty="0" smtClean="0"/>
              <a:t>The </a:t>
            </a:r>
            <a:r>
              <a:rPr lang="en-US" sz="2800" dirty="0"/>
              <a:t>MTT assay and the MTS assay are colorimetric assays </a:t>
            </a:r>
            <a:r>
              <a:rPr lang="en-US" sz="2800" dirty="0" smtClean="0"/>
              <a:t>for measuring </a:t>
            </a:r>
            <a:r>
              <a:rPr lang="en-US" sz="2800" dirty="0"/>
              <a:t>the activity of enzymes that reduce MTT or close dyes (XTT</a:t>
            </a:r>
            <a:r>
              <a:rPr lang="en-US" sz="2800" dirty="0" smtClean="0"/>
              <a:t>, MTS</a:t>
            </a:r>
            <a:r>
              <a:rPr lang="en-US" sz="2800" dirty="0"/>
              <a:t>, WSTs) to </a:t>
            </a:r>
            <a:r>
              <a:rPr lang="en-US" sz="2800" dirty="0" err="1"/>
              <a:t>formazan</a:t>
            </a:r>
            <a:r>
              <a:rPr lang="en-US" sz="2800" dirty="0"/>
              <a:t> dyes, giving a purple </a:t>
            </a:r>
            <a:r>
              <a:rPr lang="en-US" sz="2800" dirty="0" smtClean="0"/>
              <a:t>color</a:t>
            </a:r>
          </a:p>
          <a:p>
            <a:pPr algn="just"/>
            <a:endParaRPr lang="en-US" sz="2800" dirty="0"/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2800" dirty="0" smtClean="0"/>
              <a:t>The </a:t>
            </a:r>
            <a:r>
              <a:rPr lang="en-US" sz="2800" dirty="0"/>
              <a:t>main application allows to assess the viability (cell counting) and </a:t>
            </a:r>
            <a:r>
              <a:rPr lang="en-US" sz="2800" dirty="0" smtClean="0"/>
              <a:t>the proliferation </a:t>
            </a:r>
            <a:r>
              <a:rPr lang="en-US" sz="2800" dirty="0"/>
              <a:t>of cells (cell culture assays</a:t>
            </a:r>
            <a:r>
              <a:rPr lang="en-US" sz="2800" dirty="0" smtClean="0"/>
              <a:t>)</a:t>
            </a:r>
          </a:p>
          <a:p>
            <a:pPr algn="just"/>
            <a:endParaRPr lang="en-US" sz="2800" dirty="0"/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2800" dirty="0" smtClean="0"/>
              <a:t> </a:t>
            </a:r>
            <a:r>
              <a:rPr lang="en-US" sz="2800" dirty="0"/>
              <a:t>It can also be used to determine cytotoxicity of potential medicinal </a:t>
            </a:r>
            <a:r>
              <a:rPr lang="en-US" sz="2800" dirty="0" smtClean="0"/>
              <a:t>agents and </a:t>
            </a:r>
            <a:r>
              <a:rPr lang="en-US" sz="2800" dirty="0"/>
              <a:t>toxic materials, since those agents would stimulate or inhibit </a:t>
            </a:r>
            <a:r>
              <a:rPr lang="en-US" sz="2800" dirty="0" smtClean="0"/>
              <a:t>cell viability </a:t>
            </a:r>
            <a:r>
              <a:rPr lang="en-US" sz="2800" dirty="0"/>
              <a:t>and growth</a:t>
            </a:r>
          </a:p>
        </p:txBody>
      </p:sp>
    </p:spTree>
    <p:extLst>
      <p:ext uri="{BB962C8B-B14F-4D97-AF65-F5344CB8AC3E}">
        <p14:creationId xmlns:p14="http://schemas.microsoft.com/office/powerpoint/2010/main" val="258066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7346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The MTT Cell Proliferation and Viability Assay is a safe, sensitive,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vitro assay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the measurement of cell proliferation or, when metabolic events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lead 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apoptosis or necrosis, reduction in cell viability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Cells are cultured in flat-bottomed, 96-well tissue culture plates. The cells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treated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 per experimental design and incubation times are optimized for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each cell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type and system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tetrazolium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compound MTT (3-[4, 5-dimethylthiazol-2-yl]-2, 5-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diphenyltetrazolium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bromide) is added to the wells and the cells are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incubated. MTT is reduced by metabolically active cells to insoluble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purple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formazan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dye crystals by mitochondrial enzymes associated with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metabolic activity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The reduction of MTT is primarily due to glycolytic activity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within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cell and is dependent upon the presence of NADH and NADPH</a:t>
            </a:r>
          </a:p>
        </p:txBody>
      </p:sp>
    </p:spTree>
    <p:extLst>
      <p:ext uri="{BB962C8B-B14F-4D97-AF65-F5344CB8AC3E}">
        <p14:creationId xmlns:p14="http://schemas.microsoft.com/office/powerpoint/2010/main" val="2177260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9605"/>
            <a:ext cx="8915400" cy="6894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318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653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saddam</dc:creator>
  <cp:lastModifiedBy>Mustafa</cp:lastModifiedBy>
  <cp:revision>13</cp:revision>
  <dcterms:created xsi:type="dcterms:W3CDTF">2006-08-16T00:00:00Z</dcterms:created>
  <dcterms:modified xsi:type="dcterms:W3CDTF">2021-11-11T03:40:41Z</dcterms:modified>
</cp:coreProperties>
</file>